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74" r:id="rId2"/>
    <p:sldId id="275" r:id="rId3"/>
    <p:sldId id="279" r:id="rId4"/>
    <p:sldId id="280" r:id="rId5"/>
    <p:sldId id="276" r:id="rId6"/>
    <p:sldId id="277" r:id="rId7"/>
    <p:sldId id="284" r:id="rId8"/>
    <p:sldId id="281" r:id="rId9"/>
    <p:sldId id="262" r:id="rId10"/>
    <p:sldId id="286" r:id="rId11"/>
    <p:sldId id="283" r:id="rId12"/>
    <p:sldId id="288" r:id="rId13"/>
    <p:sldId id="287" r:id="rId14"/>
    <p:sldId id="282" r:id="rId15"/>
    <p:sldId id="285" r:id="rId16"/>
    <p:sldId id="256" r:id="rId17"/>
    <p:sldId id="304" r:id="rId18"/>
    <p:sldId id="271" r:id="rId19"/>
    <p:sldId id="300" r:id="rId20"/>
    <p:sldId id="301" r:id="rId21"/>
    <p:sldId id="302" r:id="rId22"/>
    <p:sldId id="257" r:id="rId23"/>
    <p:sldId id="263" r:id="rId24"/>
    <p:sldId id="264" r:id="rId25"/>
    <p:sldId id="265" r:id="rId26"/>
    <p:sldId id="268" r:id="rId27"/>
    <p:sldId id="269" r:id="rId28"/>
    <p:sldId id="303" r:id="rId29"/>
    <p:sldId id="289" r:id="rId30"/>
    <p:sldId id="270" r:id="rId31"/>
    <p:sldId id="290" r:id="rId32"/>
    <p:sldId id="298" r:id="rId33"/>
    <p:sldId id="306" r:id="rId34"/>
    <p:sldId id="307" r:id="rId35"/>
    <p:sldId id="308" r:id="rId36"/>
    <p:sldId id="309" r:id="rId37"/>
    <p:sldId id="310" r:id="rId38"/>
    <p:sldId id="273" r:id="rId39"/>
    <p:sldId id="291" r:id="rId40"/>
    <p:sldId id="293" r:id="rId41"/>
    <p:sldId id="292" r:id="rId42"/>
    <p:sldId id="294" r:id="rId43"/>
    <p:sldId id="295" r:id="rId44"/>
    <p:sldId id="296" r:id="rId45"/>
    <p:sldId id="297" r:id="rId46"/>
    <p:sldId id="311" r:id="rId47"/>
    <p:sldId id="312" r:id="rId48"/>
    <p:sldId id="313" r:id="rId49"/>
    <p:sldId id="314" r:id="rId50"/>
    <p:sldId id="315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9912" autoAdjust="0"/>
    <p:restoredTop sz="94660"/>
  </p:normalViewPr>
  <p:slideViewPr>
    <p:cSldViewPr>
      <p:cViewPr>
        <p:scale>
          <a:sx n="50" d="100"/>
          <a:sy n="50" d="100"/>
        </p:scale>
        <p:origin x="-1722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954-110E-43B4-95C8-1B605224EC5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1D9F-A4DA-49D3-903F-26DB081BF0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159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Codename: </a:t>
            </a:r>
            <a:r>
              <a:rPr lang="en-US" dirty="0" err="1" smtClean="0"/>
              <a:t>SugarTrail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Infrastructure-less indoor location guidance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50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Signatures: Integrated Ranging Reading</a:t>
            </a:r>
            <a:endParaRPr lang="zh-CN" altLang="en-US" dirty="0"/>
          </a:p>
        </p:txBody>
      </p:sp>
      <p:pic>
        <p:nvPicPr>
          <p:cNvPr id="5" name="内容占位符 4" descr="whole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14554"/>
            <a:ext cx="9144000" cy="2771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Signatures can be clustered by a distance threshold to create </a:t>
            </a:r>
            <a:r>
              <a:rPr lang="en-US" i="1" dirty="0" smtClean="0"/>
              <a:t>virtual landmarks.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48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algorithm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4356" y="0"/>
            <a:ext cx="5929676" cy="685800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 – </a:t>
            </a:r>
            <a:r>
              <a:rPr lang="en-US" altLang="zh-CN" dirty="0" err="1" smtClean="0"/>
              <a:t>Bayes</a:t>
            </a:r>
            <a:r>
              <a:rPr lang="en-US" altLang="zh-CN" dirty="0" smtClean="0"/>
              <a:t> Filter</a:t>
            </a:r>
            <a:endParaRPr lang="zh-CN" altLang="en-US" dirty="0"/>
          </a:p>
        </p:txBody>
      </p:sp>
      <p:pic>
        <p:nvPicPr>
          <p:cNvPr id="6" name="内容占位符 5" descr="algorithm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49" y="3500438"/>
            <a:ext cx="9132751" cy="1714512"/>
          </a:xfrm>
        </p:spPr>
      </p:pic>
      <p:sp>
        <p:nvSpPr>
          <p:cNvPr id="7" name="矩形 6"/>
          <p:cNvSpPr/>
          <p:nvPr/>
        </p:nvSpPr>
        <p:spPr>
          <a:xfrm>
            <a:off x="0" y="5143512"/>
            <a:ext cx="9144000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Given current reading        and direction      , the belief of in Cluster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algorithm1.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8735"/>
            <a:ext cx="9144000" cy="9092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00306"/>
            <a:ext cx="914400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Possibility of one step away from Cluster          in direction        ending up in Cluster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715140" y="2500306"/>
          <a:ext cx="416722" cy="500066"/>
        </p:xfrm>
        <a:graphic>
          <a:graphicData uri="http://schemas.openxmlformats.org/presentationml/2006/ole">
            <p:oleObj spid="_x0000_s19458" name="公式" r:id="rId6" imgW="190440" imgH="228600" progId="Equation.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28662" y="2786058"/>
          <a:ext cx="388939" cy="500065"/>
        </p:xfrm>
        <a:graphic>
          <a:graphicData uri="http://schemas.openxmlformats.org/presentationml/2006/ole">
            <p:oleObj spid="_x0000_s19459" name="公式" r:id="rId7" imgW="177480" imgH="2286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643438" y="2500306"/>
          <a:ext cx="571503" cy="514967"/>
        </p:xfrm>
        <a:graphic>
          <a:graphicData uri="http://schemas.openxmlformats.org/presentationml/2006/ole">
            <p:oleObj spid="_x0000_s19460" name="公式" r:id="rId8" imgW="253800" imgH="2286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642758" y="5143512"/>
          <a:ext cx="357870" cy="428628"/>
        </p:xfrm>
        <a:graphic>
          <a:graphicData uri="http://schemas.openxmlformats.org/presentationml/2006/ole">
            <p:oleObj spid="_x0000_s19461" name="公式" r:id="rId9" imgW="190440" imgH="228600" progId="Equation.3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2643174" y="5143500"/>
          <a:ext cx="360362" cy="500063"/>
        </p:xfrm>
        <a:graphic>
          <a:graphicData uri="http://schemas.openxmlformats.org/presentationml/2006/ole">
            <p:oleObj spid="_x0000_s19462" name="公式" r:id="rId10" imgW="164880" imgH="2286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7715272" y="5143516"/>
          <a:ext cx="388937" cy="500062"/>
        </p:xfrm>
        <a:graphic>
          <a:graphicData uri="http://schemas.openxmlformats.org/presentationml/2006/ole">
            <p:oleObj spid="_x0000_s19463" name="公式" r:id="rId11" imgW="177480" imgH="228600" progId="Equation.3">
              <p:embed/>
            </p:oleObj>
          </a:graphicData>
        </a:graphic>
      </p:graphicFrame>
      <p:sp>
        <p:nvSpPr>
          <p:cNvPr id="16" name="矩形 15"/>
          <p:cNvSpPr/>
          <p:nvPr/>
        </p:nvSpPr>
        <p:spPr>
          <a:xfrm>
            <a:off x="8286776" y="1500174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72462" y="4286256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286776" y="3429000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7364"/>
            <a:ext cx="9144000" cy="3284738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compass reading differs in different environment</a:t>
            </a:r>
          </a:p>
          <a:p>
            <a:r>
              <a:rPr lang="en-US" altLang="zh-CN" dirty="0" smtClean="0"/>
              <a:t>What we need is relative direction ( like, ‘turn left’ ) 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Compass Signatures</a:t>
            </a:r>
            <a:endParaRPr lang="zh-CN" altLang="en-US" dirty="0"/>
          </a:p>
        </p:txBody>
      </p:sp>
      <p:pic>
        <p:nvPicPr>
          <p:cNvPr id="5" name="图片 4" descr="Node23_Compas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687"/>
            <a:ext cx="9144000" cy="364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How well?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Result Analysis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Using relation between real distance and single signature reading to get complete signature </a:t>
            </a:r>
          </a:p>
          <a:p>
            <a:r>
              <a:rPr lang="en-US" altLang="zh-CN" dirty="0" smtClean="0"/>
              <a:t>Using generated signature to get distribution table for the possibility of certain reading belongs to certain cluster</a:t>
            </a:r>
          </a:p>
          <a:p>
            <a:r>
              <a:rPr lang="en-US" altLang="zh-CN" dirty="0" smtClean="0"/>
              <a:t>Cluster</a:t>
            </a:r>
          </a:p>
          <a:p>
            <a:r>
              <a:rPr lang="en-US" altLang="zh-CN" dirty="0" smtClean="0"/>
              <a:t>Navigation</a:t>
            </a:r>
          </a:p>
          <a:p>
            <a:r>
              <a:rPr lang="en-US" altLang="zh-CN" dirty="0" err="1" smtClean="0"/>
              <a:t>Kmeans</a:t>
            </a:r>
            <a:r>
              <a:rPr lang="en-US" altLang="zh-CN" smtClean="0"/>
              <a:t> Re-cluster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Hallway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RealRangDi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284549"/>
            <a:ext cx="8143932" cy="5384541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 Distance &amp; Signature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7364"/>
            <a:ext cx="9144000" cy="3284738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0298" b="10298"/>
          <a:stretch>
            <a:fillRect/>
          </a:stretch>
        </p:blipFill>
        <p:spPr>
          <a:xfrm>
            <a:off x="467544" y="1196752"/>
            <a:ext cx="8229600" cy="4525963"/>
          </a:xfrm>
        </p:spPr>
      </p:pic>
    </p:spTree>
    <p:extLst>
      <p:ext uri="{BB962C8B-B14F-4D97-AF65-F5344CB8AC3E}">
        <p14:creationId xmlns="" xmlns:p14="http://schemas.microsoft.com/office/powerpoint/2010/main" val="3433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Navigation</a:t>
            </a:r>
            <a:endParaRPr lang="zh-CN" altLang="en-US" dirty="0"/>
          </a:p>
        </p:txBody>
      </p:sp>
      <p:pic>
        <p:nvPicPr>
          <p:cNvPr id="7" name="内容占位符 6" descr="r249_bn12_i10_dis1p0_basic_testing_right_scale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5926"/>
            <a:ext cx="9144000" cy="3778512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Re-Clusters</a:t>
            </a:r>
            <a:endParaRPr lang="zh-CN" altLang="en-US" dirty="0"/>
          </a:p>
        </p:txBody>
      </p:sp>
      <p:pic>
        <p:nvPicPr>
          <p:cNvPr id="5" name="内容占位符 4" descr="KMeans_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6"/>
            <a:ext cx="9144000" cy="4617629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Average Distance Error: to measure the accuracy of the guiding system</a:t>
            </a:r>
          </a:p>
          <a:p>
            <a:pPr>
              <a:buNone/>
            </a:pPr>
            <a:r>
              <a:rPr lang="en-US" altLang="zh-CN" dirty="0" smtClean="0"/>
              <a:t>	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Average Step: to measure how well the guidance is on choosing path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68363" y="2357438"/>
          <a:ext cx="2836862" cy="889000"/>
        </p:xfrm>
        <a:graphic>
          <a:graphicData uri="http://schemas.openxmlformats.org/presentationml/2006/ole">
            <p:oleObj spid="_x0000_s1039" name="公式" r:id="rId4" imgW="1459866" imgH="457002" progId="Equation.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71537" y="4286256"/>
          <a:ext cx="2775877" cy="1214446"/>
        </p:xfrm>
        <a:graphic>
          <a:graphicData uri="http://schemas.openxmlformats.org/presentationml/2006/ole">
            <p:oleObj spid="_x0000_s1040" name="公式" r:id="rId5" imgW="1422400" imgH="622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</a:p>
          <a:p>
            <a:pPr lvl="1"/>
            <a:r>
              <a:rPr lang="en-US" altLang="zh-CN" dirty="0" smtClean="0"/>
              <a:t>At least 4</a:t>
            </a:r>
          </a:p>
          <a:p>
            <a:pPr lvl="1"/>
            <a:r>
              <a:rPr lang="en-US" altLang="zh-CN" dirty="0" smtClean="0"/>
              <a:t>Tested from 4 to 12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en-US" altLang="zh-CN" dirty="0" smtClean="0"/>
              <a:t>Distribution Table (the clusters size)</a:t>
            </a:r>
          </a:p>
          <a:p>
            <a:pPr lvl="1"/>
            <a:r>
              <a:rPr lang="en-US" altLang="zh-CN" dirty="0" smtClean="0"/>
              <a:t>Tested from 0.5 to 3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Parameters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5860"/>
            <a:ext cx="9144000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step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14422"/>
            <a:ext cx="9144000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14422"/>
            <a:ext cx="9144000" cy="4499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step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5860"/>
            <a:ext cx="9144000" cy="4499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Collecting Ranging Signatures and Compass Readings every 10 centimeters</a:t>
            </a:r>
          </a:p>
          <a:p>
            <a:pPr lvl="1"/>
            <a:r>
              <a:rPr lang="en-US" altLang="zh-CN" dirty="0" smtClean="0"/>
              <a:t>20 ranging signatures for one point</a:t>
            </a:r>
          </a:p>
          <a:p>
            <a:pPr lvl="1"/>
            <a:r>
              <a:rPr lang="en-US" altLang="zh-CN" dirty="0" smtClean="0"/>
              <a:t>1 Compass reading heading opposite to the door</a:t>
            </a:r>
          </a:p>
          <a:p>
            <a:r>
              <a:rPr lang="en-US" altLang="zh-CN" dirty="0" smtClean="0"/>
              <a:t>Randomly pick 3000 Readings as training trail</a:t>
            </a:r>
          </a:p>
          <a:p>
            <a:r>
              <a:rPr lang="en-US" altLang="zh-CN" dirty="0" smtClean="0"/>
              <a:t>Filtering readings in signature by their stand deviation</a:t>
            </a:r>
          </a:p>
          <a:p>
            <a:r>
              <a:rPr lang="en-US" altLang="zh-CN" dirty="0" smtClean="0"/>
              <a:t>Using subset of the signature for clustering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31761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95686"/>
            <a:ext cx="7358114" cy="556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Emergency Response</a:t>
            </a:r>
            <a:r>
              <a:rPr lang="en-US" i="1" dirty="0" smtClean="0"/>
              <a:t> – Fire</a:t>
            </a:r>
          </a:p>
          <a:p>
            <a:pPr marL="880110" lvl="1" indent="-514350"/>
            <a:r>
              <a:rPr lang="en-US" dirty="0"/>
              <a:t>Unknown environment</a:t>
            </a:r>
          </a:p>
          <a:p>
            <a:pPr marL="880110" lvl="1" indent="-514350"/>
            <a:r>
              <a:rPr lang="en-US" dirty="0"/>
              <a:t>No infrastructure</a:t>
            </a:r>
          </a:p>
          <a:p>
            <a:pPr marL="880110" lvl="1" indent="-514350"/>
            <a:r>
              <a:rPr lang="en-US" dirty="0"/>
              <a:t>Need for </a:t>
            </a:r>
            <a:r>
              <a:rPr lang="en-US" i="1" dirty="0" smtClean="0"/>
              <a:t>navigation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Locating Things – </a:t>
            </a:r>
            <a:r>
              <a:rPr lang="en-US" dirty="0" err="1" smtClean="0"/>
              <a:t>Walmart</a:t>
            </a:r>
            <a:r>
              <a:rPr lang="en-US" dirty="0" smtClean="0"/>
              <a:t>/ Old people’s home</a:t>
            </a:r>
          </a:p>
          <a:p>
            <a:pPr lvl="1"/>
            <a:r>
              <a:rPr lang="en-US" dirty="0" smtClean="0"/>
              <a:t>Low cost infrastructure</a:t>
            </a:r>
          </a:p>
          <a:p>
            <a:pPr lvl="1"/>
            <a:r>
              <a:rPr lang="en-US" dirty="0" smtClean="0"/>
              <a:t>Quick and easy to deploy and maintain</a:t>
            </a:r>
          </a:p>
          <a:p>
            <a:pPr lvl="1"/>
            <a:r>
              <a:rPr lang="en-US" dirty="0" smtClean="0"/>
              <a:t>Need for </a:t>
            </a:r>
            <a:r>
              <a:rPr lang="en-US" i="1" dirty="0" smtClean="0"/>
              <a:t>navigation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00192" y="260648"/>
            <a:ext cx="2536638" cy="266429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Navigation</a:t>
            </a:r>
          </a:p>
          <a:p>
            <a:endParaRPr lang="en-US" dirty="0"/>
          </a:p>
          <a:p>
            <a:r>
              <a:rPr lang="en-US" dirty="0" smtClean="0"/>
              <a:t>Leading people to the point of interest is sufficient, as opposed to knowing it’s absolute location on a map.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83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05074" y="5643562"/>
          <a:ext cx="4875747" cy="714395"/>
        </p:xfrm>
        <a:graphic>
          <a:graphicData uri="http://schemas.openxmlformats.org/presentationml/2006/ole">
            <p:oleObj spid="_x0000_s31760" name="公式" r:id="rId4" imgW="2946240" imgH="431640" progId="Equation.3">
              <p:embed/>
            </p:oleObj>
          </a:graphicData>
        </a:graphic>
      </p:graphicFrame>
      <p:pic>
        <p:nvPicPr>
          <p:cNvPr id="6" name="内容占位符 5" descr="real_threshold_and_ave_error.bmp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1" y="1428735"/>
            <a:ext cx="9144001" cy="319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00430" y="5500702"/>
          <a:ext cx="3322264" cy="785818"/>
        </p:xfrm>
        <a:graphic>
          <a:graphicData uri="http://schemas.openxmlformats.org/presentationml/2006/ole">
            <p:oleObj spid="_x0000_s67587" name="公式" r:id="rId4" imgW="1828800" imgH="431640" progId="Equation.3">
              <p:embed/>
            </p:oleObj>
          </a:graphicData>
        </a:graphic>
      </p:graphicFrame>
      <p:pic>
        <p:nvPicPr>
          <p:cNvPr id="6" name="内容占位符 5" descr="real_threshold_and_ave_step.bmp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643050"/>
            <a:ext cx="9144000" cy="319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Ranging Test</a:t>
            </a:r>
          </a:p>
          <a:p>
            <a:pPr lvl="1"/>
            <a:r>
              <a:rPr lang="en-US" altLang="zh-CN" dirty="0" smtClean="0"/>
              <a:t>How long can it rang?</a:t>
            </a:r>
          </a:p>
          <a:p>
            <a:pPr lvl="1"/>
            <a:r>
              <a:rPr lang="en-US" altLang="zh-CN" dirty="0" smtClean="0"/>
              <a:t>Where to put anchors?</a:t>
            </a:r>
          </a:p>
          <a:p>
            <a:r>
              <a:rPr lang="en-US" altLang="zh-CN" dirty="0" smtClean="0"/>
              <a:t>Clustering Test</a:t>
            </a:r>
          </a:p>
          <a:p>
            <a:pPr lvl="1"/>
            <a:r>
              <a:rPr lang="en-US" altLang="zh-CN" dirty="0" smtClean="0"/>
              <a:t>Can area across racks be distinguished?</a:t>
            </a:r>
          </a:p>
          <a:p>
            <a:pPr lvl="1"/>
            <a:r>
              <a:rPr lang="en-US" altLang="zh-CN" dirty="0" smtClean="0"/>
              <a:t>Can area alone the racks be distinguished?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in Supermarket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supermarket_env_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446571"/>
            <a:ext cx="7215238" cy="5411429"/>
          </a:xfr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New Wing Yuan Market </a:t>
            </a:r>
            <a:br>
              <a:rPr lang="en-US" altLang="zh-CN" dirty="0" smtClean="0"/>
            </a:br>
            <a:r>
              <a:rPr lang="en-US" altLang="zh-CN" dirty="0" smtClean="0"/>
              <a:t>--Environment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New Wing Yuan Market </a:t>
            </a:r>
            <a:br>
              <a:rPr lang="en-US" altLang="zh-CN" dirty="0" smtClean="0"/>
            </a:br>
            <a:r>
              <a:rPr lang="en-US" altLang="zh-CN" dirty="0" smtClean="0"/>
              <a:t>--Environment</a:t>
            </a:r>
            <a:endParaRPr lang="en-US" dirty="0"/>
          </a:p>
        </p:txBody>
      </p:sp>
      <p:pic>
        <p:nvPicPr>
          <p:cNvPr id="7" name="内容占位符 6" descr="supermarket_env_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571612"/>
            <a:ext cx="3964792" cy="5286388"/>
          </a:xfrm>
        </p:spPr>
      </p:pic>
      <p:pic>
        <p:nvPicPr>
          <p:cNvPr id="8" name="图片 7" descr="supermarket_env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6" y="1571612"/>
            <a:ext cx="3964791" cy="52863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--Laptop</a:t>
            </a:r>
            <a:endParaRPr lang="zh-CN" altLang="en-US" dirty="0"/>
          </a:p>
        </p:txBody>
      </p:sp>
      <p:pic>
        <p:nvPicPr>
          <p:cNvPr id="4" name="内容占位符 3" descr="IMG_025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6"/>
            <a:ext cx="7239018" cy="5429264"/>
          </a:xfrm>
        </p:spPr>
      </p:pic>
      <p:sp>
        <p:nvSpPr>
          <p:cNvPr id="5" name="矩形 4"/>
          <p:cNvSpPr/>
          <p:nvPr/>
        </p:nvSpPr>
        <p:spPr>
          <a:xfrm>
            <a:off x="6143636" y="571480"/>
            <a:ext cx="2643206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Connect Base to the laptop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err="1" smtClean="0">
                <a:solidFill>
                  <a:schemeClr val="tx1"/>
                </a:solidFill>
              </a:rPr>
              <a:t>Matlab</a:t>
            </a:r>
            <a:r>
              <a:rPr lang="en-US" altLang="zh-CN" dirty="0" smtClean="0">
                <a:solidFill>
                  <a:schemeClr val="tx1"/>
                </a:solidFill>
              </a:rPr>
              <a:t> serial port get data directly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--Anchor</a:t>
            </a:r>
            <a:endParaRPr lang="zh-CN" altLang="en-US" dirty="0"/>
          </a:p>
        </p:txBody>
      </p:sp>
      <p:pic>
        <p:nvPicPr>
          <p:cNvPr id="4" name="内容占位符 3" descr="IMG_024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500174"/>
            <a:ext cx="6643734" cy="4982801"/>
          </a:xfrm>
        </p:spPr>
      </p:pic>
      <p:sp>
        <p:nvSpPr>
          <p:cNvPr id="5" name="右箭头 4"/>
          <p:cNvSpPr/>
          <p:nvPr/>
        </p:nvSpPr>
        <p:spPr>
          <a:xfrm>
            <a:off x="2143108" y="3786190"/>
            <a:ext cx="3857652" cy="3571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3429000"/>
            <a:ext cx="1500166" cy="114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Anchor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upermarket_evn_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1348" y="1500173"/>
            <a:ext cx="4018370" cy="5357827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--Node and Base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71604" y="2071678"/>
            <a:ext cx="2500330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Base and Node align vertically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8" name="图片 7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1357298"/>
            <a:ext cx="7787677" cy="542926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643570" y="2214554"/>
            <a:ext cx="214314" cy="36433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x_increas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41"/>
            <a:ext cx="9144000" cy="33269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location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743200"/>
            <a:ext cx="15113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284984"/>
            <a:ext cx="12700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09120"/>
            <a:ext cx="2057400" cy="1041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0496" y="414338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(Slam)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Resource intensive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445224"/>
            <a:ext cx="52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GPS-like Range Based Ultrasound/UWB (Slam)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Need infrastructure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7525" y="3140968"/>
            <a:ext cx="26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 Based Wi-Fi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Coarse-grained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Calibration</a:t>
            </a:r>
          </a:p>
        </p:txBody>
      </p:sp>
      <p:pic>
        <p:nvPicPr>
          <p:cNvPr id="10" name="图片 9" descr="rout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8" y="1428736"/>
            <a:ext cx="1571636" cy="15716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2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y_increas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522"/>
            <a:ext cx="9144000" cy="31729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Along </a:t>
            </a:r>
            <a:r>
              <a:rPr lang="en-US" dirty="0" smtClean="0"/>
              <a:t>Aisle</a:t>
            </a:r>
            <a:endParaRPr lang="en-US" dirty="0"/>
          </a:p>
        </p:txBody>
      </p:sp>
      <p:pic>
        <p:nvPicPr>
          <p:cNvPr id="6" name="图片 5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7" y="1428736"/>
            <a:ext cx="7685207" cy="5357826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500298" y="2214554"/>
            <a:ext cx="3000396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</a:t>
            </a:r>
            <a:r>
              <a:rPr lang="en-US" dirty="0" smtClean="0"/>
              <a:t>Aisle Across Rack</a:t>
            </a:r>
            <a:endParaRPr lang="en-US" dirty="0"/>
          </a:p>
        </p:txBody>
      </p:sp>
      <p:pic>
        <p:nvPicPr>
          <p:cNvPr id="7" name="图片 6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8" y="1362114"/>
            <a:ext cx="7780804" cy="5424472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000628" y="2285992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572000" y="2285992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11" name="内容占位符 10" descr="supermarket_1_rack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43050"/>
            <a:ext cx="9144000" cy="2286016"/>
          </a:xfrm>
        </p:spPr>
      </p:pic>
      <p:sp>
        <p:nvSpPr>
          <p:cNvPr id="15" name="矩形 14"/>
          <p:cNvSpPr/>
          <p:nvPr/>
        </p:nvSpPr>
        <p:spPr>
          <a:xfrm>
            <a:off x="6357950" y="1714488"/>
            <a:ext cx="12858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First Rack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" name="图片 15" descr="supermarket_2_rack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7694"/>
            <a:ext cx="9144000" cy="250030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429388" y="4357694"/>
            <a:ext cx="164307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Second Rack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8" name="图片 7" descr="supermarket_rang_test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42" y="1571612"/>
            <a:ext cx="7396172" cy="515632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072066" y="3286124"/>
            <a:ext cx="214314" cy="214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357554" y="3286124"/>
            <a:ext cx="1500198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429256" y="3286124"/>
            <a:ext cx="1071570" cy="2143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5" name="内容占位符 4" descr="supermarket_racks_te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84052"/>
            <a:ext cx="9144000" cy="3373774"/>
          </a:xfr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Organized Data Collecting</a:t>
            </a:r>
            <a:br>
              <a:rPr lang="en-US" altLang="zh-CN" dirty="0" smtClean="0"/>
            </a:br>
            <a:r>
              <a:rPr lang="en-US" altLang="zh-CN" dirty="0" smtClean="0"/>
              <a:t>--Sample points</a:t>
            </a:r>
            <a:endParaRPr lang="zh-CN" altLang="en-US" dirty="0"/>
          </a:p>
        </p:txBody>
      </p:sp>
      <p:pic>
        <p:nvPicPr>
          <p:cNvPr id="4" name="内容占位符 9" descr="supermarket_data_point_complete(1)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5"/>
            <a:ext cx="9144000" cy="47791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Filter the Data for Our Use </a:t>
            </a:r>
            <a:br>
              <a:rPr lang="en-US" altLang="zh-CN" dirty="0" smtClean="0"/>
            </a:br>
            <a:r>
              <a:rPr lang="en-US" altLang="zh-CN" dirty="0" smtClean="0"/>
              <a:t>--2x2 feet grid</a:t>
            </a:r>
            <a:endParaRPr lang="zh-CN" altLang="en-US" dirty="0"/>
          </a:p>
        </p:txBody>
      </p:sp>
      <p:pic>
        <p:nvPicPr>
          <p:cNvPr id="4" name="内容占位符 3" descr="supermarket_data_point_2grid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2" y="1593493"/>
            <a:ext cx="9144032" cy="47791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Using sub-set of signature in Clustering</a:t>
            </a:r>
          </a:p>
          <a:p>
            <a:r>
              <a:rPr lang="en-US" altLang="zh-CN" dirty="0" smtClean="0"/>
              <a:t>Comparing 2 readings’ overlapped signature readings number</a:t>
            </a:r>
          </a:p>
          <a:p>
            <a:pPr lvl="1"/>
            <a:r>
              <a:rPr lang="en-US" altLang="zh-CN" dirty="0" smtClean="0"/>
              <a:t>If &gt; </a:t>
            </a:r>
            <a:r>
              <a:rPr lang="en-US" altLang="zh-CN" dirty="0" err="1" smtClean="0"/>
              <a:t>valid_sig_threshold</a:t>
            </a:r>
            <a:r>
              <a:rPr lang="en-US" altLang="zh-CN" dirty="0" smtClean="0"/>
              <a:t> : use corresponding distribution table to determine if they are in same cluster</a:t>
            </a:r>
          </a:p>
          <a:p>
            <a:pPr lvl="1"/>
            <a:r>
              <a:rPr lang="en-US" altLang="zh-CN" dirty="0" smtClean="0"/>
              <a:t>Else : considering them in 2 different clusters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Clustering</a:t>
            </a:r>
            <a:br>
              <a:rPr lang="en-US" altLang="zh-CN" dirty="0" smtClean="0"/>
            </a:br>
            <a:r>
              <a:rPr lang="en-US" altLang="zh-CN" dirty="0" smtClean="0"/>
              <a:t>-- Using sub-set of signature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luster_One_Ais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40" y="1500173"/>
            <a:ext cx="8894716" cy="5143537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 on One Aisle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Self-configuring indoor navigation system</a:t>
            </a:r>
          </a:p>
          <a:p>
            <a:r>
              <a:rPr lang="en-US" dirty="0" smtClean="0"/>
              <a:t>No pre-existing infrastructure needed</a:t>
            </a:r>
          </a:p>
          <a:p>
            <a:r>
              <a:rPr lang="en-US" dirty="0" smtClean="0"/>
              <a:t>No manual calibration required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   </a:t>
            </a:r>
            <a:r>
              <a:rPr lang="en-US" dirty="0" err="1" smtClean="0">
                <a:solidFill>
                  <a:srgbClr val="FF0000"/>
                </a:solidFill>
              </a:rPr>
              <a:t>SugarTrail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Clustering over whole supermarket</a:t>
            </a:r>
            <a:endParaRPr lang="zh-CN" altLang="en-US" dirty="0"/>
          </a:p>
        </p:txBody>
      </p:sp>
      <p:pic>
        <p:nvPicPr>
          <p:cNvPr id="6" name="内容占位符 5" descr="clustering_0p9_10000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5"/>
            <a:ext cx="9144000" cy="42924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</a:p>
          <a:p>
            <a:r>
              <a:rPr lang="en-US" dirty="0" smtClean="0"/>
              <a:t>Clusters</a:t>
            </a:r>
          </a:p>
          <a:p>
            <a:r>
              <a:rPr lang="en-US" dirty="0" smtClean="0"/>
              <a:t>Local Compass Signatures</a:t>
            </a:r>
          </a:p>
          <a:p>
            <a:r>
              <a:rPr lang="en-US" dirty="0" smtClean="0"/>
              <a:t>Virtual Maps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4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Guidance</a:t>
            </a:r>
            <a:endParaRPr lang="zh-CN" altLang="en-US" dirty="0"/>
          </a:p>
        </p:txBody>
      </p:sp>
      <p:pic>
        <p:nvPicPr>
          <p:cNvPr id="22" name="内容占位符 21" descr="2ndfloo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1180"/>
            <a:ext cx="9144000" cy="5496820"/>
          </a:xfrm>
        </p:spPr>
      </p:pic>
      <p:sp>
        <p:nvSpPr>
          <p:cNvPr id="24" name="椭圆 23"/>
          <p:cNvSpPr/>
          <p:nvPr/>
        </p:nvSpPr>
        <p:spPr>
          <a:xfrm>
            <a:off x="5429256" y="5643578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143768" y="442913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72000" y="442913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786414" y="5929330"/>
            <a:ext cx="3357586" cy="500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Start: front door,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floor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714480" y="4000504"/>
            <a:ext cx="278608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stairs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786446" y="3929066"/>
            <a:ext cx="314327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Destination: Pei’s office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5214942" y="4857760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85984" y="4786322"/>
            <a:ext cx="285752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sofa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6200000" flipV="1">
            <a:off x="4572000" y="4786322"/>
            <a:ext cx="1143008" cy="428628"/>
          </a:xfrm>
          <a:prstGeom prst="straightConnector1">
            <a:avLst/>
          </a:prstGeom>
          <a:ln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5000628" y="4429132"/>
            <a:ext cx="2857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500694" y="4286256"/>
            <a:ext cx="1428760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Round-trip time-of-flight readings from arbitrarily placed </a:t>
            </a:r>
            <a:r>
              <a:rPr lang="en-US" i="1" dirty="0" smtClean="0"/>
              <a:t>anchor </a:t>
            </a:r>
            <a:r>
              <a:rPr lang="en-US" dirty="0" smtClean="0"/>
              <a:t>nodes.</a:t>
            </a:r>
          </a:p>
          <a:p>
            <a:r>
              <a:rPr lang="en-US" dirty="0" smtClean="0"/>
              <a:t>{r1, r2, r3, r4, …, </a:t>
            </a:r>
            <a:r>
              <a:rPr lang="en-US" dirty="0" err="1" smtClean="0"/>
              <a:t>rN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RToF</a:t>
            </a:r>
            <a:r>
              <a:rPr lang="en-US" dirty="0" smtClean="0"/>
              <a:t> readings are stable over time for a particular room geometry but show high error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4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Single Ranging Reading</a:t>
            </a:r>
            <a:endParaRPr lang="zh-CN" altLang="en-US" dirty="0"/>
          </a:p>
        </p:txBody>
      </p:sp>
      <p:pic>
        <p:nvPicPr>
          <p:cNvPr id="6" name="内容占位符 5" descr="one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71678"/>
            <a:ext cx="9144000" cy="2771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1112</TotalTime>
  <Words>594</Words>
  <Application>Microsoft Office PowerPoint</Application>
  <PresentationFormat>全屏显示(4:3)</PresentationFormat>
  <Paragraphs>180</Paragraphs>
  <Slides>50</Slides>
  <Notes>50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2" baseType="lpstr">
      <vt:lpstr>聚合</vt:lpstr>
      <vt:lpstr>公式</vt:lpstr>
      <vt:lpstr>Codename: SugarTrail</vt:lpstr>
      <vt:lpstr>Why?</vt:lpstr>
      <vt:lpstr>Why?</vt:lpstr>
      <vt:lpstr>Why?</vt:lpstr>
      <vt:lpstr>What?    SugarTrail!</vt:lpstr>
      <vt:lpstr>How?</vt:lpstr>
      <vt:lpstr>Guidance</vt:lpstr>
      <vt:lpstr>Signatures</vt:lpstr>
      <vt:lpstr>Signatures:  Single Ranging Reading</vt:lpstr>
      <vt:lpstr>Signatures: Integrated Ranging Reading</vt:lpstr>
      <vt:lpstr>Clusters</vt:lpstr>
      <vt:lpstr>Clustering</vt:lpstr>
      <vt:lpstr>Algorithm – Bayes Filter</vt:lpstr>
      <vt:lpstr>Clusters</vt:lpstr>
      <vt:lpstr>Local Compass Signatures</vt:lpstr>
      <vt:lpstr>How well?</vt:lpstr>
      <vt:lpstr>Experiment in Hallway</vt:lpstr>
      <vt:lpstr>Real Distance &amp; Signature</vt:lpstr>
      <vt:lpstr>Clusters</vt:lpstr>
      <vt:lpstr>Navigation</vt:lpstr>
      <vt:lpstr>Kmeans Re-Clusters</vt:lpstr>
      <vt:lpstr>Metric</vt:lpstr>
      <vt:lpstr>Parameters</vt:lpstr>
      <vt:lpstr>Number of Anchors</vt:lpstr>
      <vt:lpstr>Number of Anchors</vt:lpstr>
      <vt:lpstr>Distribution</vt:lpstr>
      <vt:lpstr>Distribution</vt:lpstr>
      <vt:lpstr>Experiment in Lab</vt:lpstr>
      <vt:lpstr>Experiment in Lab</vt:lpstr>
      <vt:lpstr>Experiment in Lab</vt:lpstr>
      <vt:lpstr>Experiment in Lab</vt:lpstr>
      <vt:lpstr>Experiment in Supermarket</vt:lpstr>
      <vt:lpstr>New Wing Yuan Market  --Environment</vt:lpstr>
      <vt:lpstr>New Wing Yuan Market  --Environment</vt:lpstr>
      <vt:lpstr>Equipments --Laptop</vt:lpstr>
      <vt:lpstr>Equipments --Anchor</vt:lpstr>
      <vt:lpstr>Equipments --Node and Base</vt:lpstr>
      <vt:lpstr>Ranging Test: Along Aisle</vt:lpstr>
      <vt:lpstr>Ranging Test: Along Aisle</vt:lpstr>
      <vt:lpstr>Ranging Test:  Along Aisle</vt:lpstr>
      <vt:lpstr>Ranging Test:  Along Aisle</vt:lpstr>
      <vt:lpstr>Ranging Test: Along Aisle Across Rack</vt:lpstr>
      <vt:lpstr>Ranging Test: Along Aisle Across Rack</vt:lpstr>
      <vt:lpstr>Ranging Test: Across Racks</vt:lpstr>
      <vt:lpstr>Ranging Test:  Across Racks</vt:lpstr>
      <vt:lpstr>Organized Data Collecting --Sample points</vt:lpstr>
      <vt:lpstr>Filter the Data for Our Use  --2x2 feet grid</vt:lpstr>
      <vt:lpstr>Clustering -- Using sub-set of signature</vt:lpstr>
      <vt:lpstr>Clustering on One Aisle</vt:lpstr>
      <vt:lpstr>Clustering over whole supermarket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jennifer</dc:creator>
  <cp:lastModifiedBy>jennifer</cp:lastModifiedBy>
  <cp:revision>362</cp:revision>
  <dcterms:created xsi:type="dcterms:W3CDTF">2011-01-24T18:12:09Z</dcterms:created>
  <dcterms:modified xsi:type="dcterms:W3CDTF">2011-03-08T20:05:46Z</dcterms:modified>
</cp:coreProperties>
</file>